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1"/>
  </p:notesMasterIdLst>
  <p:sldIdLst>
    <p:sldId id="256" r:id="rId2"/>
    <p:sldId id="257" r:id="rId3"/>
    <p:sldId id="259"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70026" autoAdjust="0"/>
  </p:normalViewPr>
  <p:slideViewPr>
    <p:cSldViewPr snapToGrid="0">
      <p:cViewPr varScale="1">
        <p:scale>
          <a:sx n="51" d="100"/>
          <a:sy n="51" d="100"/>
        </p:scale>
        <p:origin x="14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33F503-0A3A-4B1E-AFA9-B719E46C1558}" type="datetimeFigureOut">
              <a:rPr lang="en-US" smtClean="0"/>
              <a:t>5/15/2017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FD6A9-C63E-4292-8B38-09393977ADA8}" type="slidenum">
              <a:rPr lang="en-US" smtClean="0"/>
              <a:t>‹#›</a:t>
            </a:fld>
            <a:endParaRPr lang="en-US"/>
          </a:p>
        </p:txBody>
      </p:sp>
    </p:spTree>
    <p:extLst>
      <p:ext uri="{BB962C8B-B14F-4D97-AF65-F5344CB8AC3E}">
        <p14:creationId xmlns:p14="http://schemas.microsoft.com/office/powerpoint/2010/main" val="4198230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a feel for the room:</a:t>
            </a:r>
          </a:p>
          <a:p>
            <a:r>
              <a:rPr lang="en-US" dirty="0"/>
              <a:t>Raise</a:t>
            </a:r>
            <a:r>
              <a:rPr lang="en-US" baseline="0" dirty="0"/>
              <a:t> your hand if you are:</a:t>
            </a:r>
          </a:p>
          <a:p>
            <a:r>
              <a:rPr lang="en-US" baseline="0" dirty="0"/>
              <a:t>-Clinical Staff</a:t>
            </a:r>
          </a:p>
          <a:p>
            <a:pPr marL="171450" indent="-171450">
              <a:buFontTx/>
              <a:buChar char="-"/>
            </a:pPr>
            <a:r>
              <a:rPr lang="en-US" baseline="0" dirty="0"/>
              <a:t>Administrative Staff</a:t>
            </a:r>
          </a:p>
          <a:p>
            <a:pPr marL="171450" indent="-171450">
              <a:buFontTx/>
              <a:buChar char="-"/>
            </a:pPr>
            <a:r>
              <a:rPr lang="en-US" baseline="0" dirty="0"/>
              <a:t>Folks who are interested in Cancer</a:t>
            </a:r>
          </a:p>
          <a:p>
            <a:pPr marL="171450" indent="-171450">
              <a:buFontTx/>
              <a:buChar char="-"/>
            </a:pPr>
            <a:r>
              <a:rPr lang="en-US" baseline="0" dirty="0"/>
              <a:t>Other</a:t>
            </a:r>
          </a:p>
        </p:txBody>
      </p:sp>
      <p:sp>
        <p:nvSpPr>
          <p:cNvPr id="4" name="Slide Number Placeholder 3"/>
          <p:cNvSpPr>
            <a:spLocks noGrp="1"/>
          </p:cNvSpPr>
          <p:nvPr>
            <p:ph type="sldNum" sz="quarter" idx="10"/>
          </p:nvPr>
        </p:nvSpPr>
        <p:spPr/>
        <p:txBody>
          <a:bodyPr/>
          <a:lstStyle/>
          <a:p>
            <a:fld id="{003FD6A9-C63E-4292-8B38-09393977ADA8}" type="slidenum">
              <a:rPr lang="en-US" smtClean="0"/>
              <a:t>1</a:t>
            </a:fld>
            <a:endParaRPr lang="en-US"/>
          </a:p>
        </p:txBody>
      </p:sp>
    </p:spTree>
    <p:extLst>
      <p:ext uri="{BB962C8B-B14F-4D97-AF65-F5344CB8AC3E}">
        <p14:creationId xmlns:p14="http://schemas.microsoft.com/office/powerpoint/2010/main" val="155210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Montana’s cancer burden is comparable to other states</a:t>
            </a:r>
            <a:r>
              <a:rPr lang="en-US" baseline="0" dirty="0"/>
              <a:t> in the US. </a:t>
            </a:r>
          </a:p>
          <a:p>
            <a:endParaRPr lang="en-US" baseline="0" dirty="0"/>
          </a:p>
          <a:p>
            <a:r>
              <a:rPr lang="en-US" baseline="0" dirty="0"/>
              <a:t>Sources from DPHHS, Death Records, and National Cancer Institute and CDC State Profiles </a:t>
            </a:r>
            <a:endParaRPr lang="en-US" dirty="0"/>
          </a:p>
        </p:txBody>
      </p:sp>
      <p:sp>
        <p:nvSpPr>
          <p:cNvPr id="4" name="Slide Number Placeholder 3"/>
          <p:cNvSpPr>
            <a:spLocks noGrp="1"/>
          </p:cNvSpPr>
          <p:nvPr>
            <p:ph type="sldNum" sz="quarter" idx="10"/>
          </p:nvPr>
        </p:nvSpPr>
        <p:spPr/>
        <p:txBody>
          <a:bodyPr/>
          <a:lstStyle/>
          <a:p>
            <a:fld id="{003FD6A9-C63E-4292-8B38-09393977ADA8}" type="slidenum">
              <a:rPr lang="en-US" smtClean="0"/>
              <a:t>2</a:t>
            </a:fld>
            <a:endParaRPr lang="en-US"/>
          </a:p>
        </p:txBody>
      </p:sp>
    </p:spTree>
    <p:extLst>
      <p:ext uri="{BB962C8B-B14F-4D97-AF65-F5344CB8AC3E}">
        <p14:creationId xmlns:p14="http://schemas.microsoft.com/office/powerpoint/2010/main" val="3472754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a:t>
            </a:r>
            <a:r>
              <a:rPr lang="en-US" baseline="0" dirty="0"/>
              <a:t> different types of guidelines: American Cancer Society. US Preventative Task Force</a:t>
            </a:r>
          </a:p>
          <a:p>
            <a:r>
              <a:rPr lang="en-US" baseline="0" dirty="0"/>
              <a:t>Different reporting requirements: UDS</a:t>
            </a:r>
            <a:endParaRPr lang="en-US" dirty="0"/>
          </a:p>
        </p:txBody>
      </p:sp>
      <p:sp>
        <p:nvSpPr>
          <p:cNvPr id="4" name="Slide Number Placeholder 3"/>
          <p:cNvSpPr>
            <a:spLocks noGrp="1"/>
          </p:cNvSpPr>
          <p:nvPr>
            <p:ph type="sldNum" sz="quarter" idx="10"/>
          </p:nvPr>
        </p:nvSpPr>
        <p:spPr/>
        <p:txBody>
          <a:bodyPr/>
          <a:lstStyle/>
          <a:p>
            <a:fld id="{003FD6A9-C63E-4292-8B38-09393977ADA8}" type="slidenum">
              <a:rPr lang="en-US" smtClean="0"/>
              <a:t>3</a:t>
            </a:fld>
            <a:endParaRPr lang="en-US"/>
          </a:p>
        </p:txBody>
      </p:sp>
    </p:spTree>
    <p:extLst>
      <p:ext uri="{BB962C8B-B14F-4D97-AF65-F5344CB8AC3E}">
        <p14:creationId xmlns:p14="http://schemas.microsoft.com/office/powerpoint/2010/main" val="399749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This is a C Grade:  For women who are at average risk for breast cancer, most of the benefit of mammography results from biennial screening during ages 50 to 74 years. Of all of the age groups, women aged 60 to 69 years are most likely to avoid breast cancer death through mammography screening. While screening mammography in women aged 40 to 49 years may reduce the risk for breast cancer death, the number of deaths averted is smaller than that in older women and the number of false-positive results and unnecessary biopsies is larger. The balance of benefits and harms is likely to improve as women move from their early to late 40s.</a:t>
            </a:r>
          </a:p>
          <a:p>
            <a:r>
              <a:rPr lang="en-US" dirty="0"/>
              <a:t>•   In addition to false-positive results and unnecessary biopsies, all women undergoing regular screening mammography are at risk for the diagnosis and treatment of noninvasive and invasive breast cancer that would otherwise not have become a threat to their health, or even apparent, during their lifetime (known as “</a:t>
            </a:r>
            <a:r>
              <a:rPr lang="en-US" dirty="0" err="1"/>
              <a:t>overdiagnosis</a:t>
            </a:r>
            <a:r>
              <a:rPr lang="en-US" dirty="0"/>
              <a:t>”). Beginning mammography screening at a younger age and screening more frequently may increase the risk for </a:t>
            </a:r>
            <a:r>
              <a:rPr lang="en-US" dirty="0" err="1"/>
              <a:t>overdiagnosis</a:t>
            </a:r>
            <a:r>
              <a:rPr lang="en-US" dirty="0"/>
              <a:t> and subsequent overtreatment.</a:t>
            </a:r>
          </a:p>
          <a:p>
            <a:r>
              <a:rPr lang="en-US" dirty="0"/>
              <a:t>•   Women with a parent, sibling, or child with breast cancer are at higher risk for breast cancer and thus may benefit more than average-risk women from beginning screening in their 40s.</a:t>
            </a:r>
          </a:p>
          <a:p>
            <a:r>
              <a:rPr lang="en-US" dirty="0"/>
              <a:t>Go to the Clinical Considerations section for information on implementation of the C recommendation.</a:t>
            </a:r>
          </a:p>
          <a:p>
            <a:r>
              <a:rPr lang="en-US" dirty="0"/>
              <a:t>-The USPSTF concludes that the current evidence is insufficient to assess the balance of benefits and harms of adjunctive screening for breast cancer using breast ultrasonography, magnetic resonance imaging, DBT, or other methods in women identified to have dense breasts on an otherwise negative screening mammogram.</a:t>
            </a:r>
          </a:p>
          <a:p>
            <a:r>
              <a:rPr lang="en-US" dirty="0"/>
              <a:t>-The USPSTF concludes that the current evidence is insufficient to assess the balance of benefits and harms of screening mammography in women aged 75 years or older.</a:t>
            </a:r>
          </a:p>
        </p:txBody>
      </p:sp>
      <p:sp>
        <p:nvSpPr>
          <p:cNvPr id="4" name="Slide Number Placeholder 3"/>
          <p:cNvSpPr>
            <a:spLocks noGrp="1"/>
          </p:cNvSpPr>
          <p:nvPr>
            <p:ph type="sldNum" sz="quarter" idx="10"/>
          </p:nvPr>
        </p:nvSpPr>
        <p:spPr/>
        <p:txBody>
          <a:bodyPr/>
          <a:lstStyle/>
          <a:p>
            <a:fld id="{003FD6A9-C63E-4292-8B38-09393977ADA8}" type="slidenum">
              <a:rPr lang="en-US" smtClean="0"/>
              <a:t>4</a:t>
            </a:fld>
            <a:endParaRPr lang="en-US"/>
          </a:p>
        </p:txBody>
      </p:sp>
    </p:spTree>
    <p:extLst>
      <p:ext uri="{BB962C8B-B14F-4D97-AF65-F5344CB8AC3E}">
        <p14:creationId xmlns:p14="http://schemas.microsoft.com/office/powerpoint/2010/main" val="4164088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ACS: Women over age 65 who have had regular cervical cancer testing in the past 10 years with normal results should not be tested for cervical cancer.  Women with a history of a serious cervical pre-cancer should continue to be tested for at least 20 </a:t>
            </a:r>
            <a:r>
              <a:rPr lang="en-US" dirty="0" err="1"/>
              <a:t>yrs</a:t>
            </a:r>
            <a:r>
              <a:rPr lang="en-US" dirty="0"/>
              <a:t> after the diagnosis, even if testing goes past age 65.</a:t>
            </a:r>
          </a:p>
          <a:p>
            <a:endParaRPr lang="en-US" dirty="0"/>
          </a:p>
        </p:txBody>
      </p:sp>
      <p:sp>
        <p:nvSpPr>
          <p:cNvPr id="4" name="Slide Number Placeholder 3"/>
          <p:cNvSpPr>
            <a:spLocks noGrp="1"/>
          </p:cNvSpPr>
          <p:nvPr>
            <p:ph type="sldNum" sz="quarter" idx="10"/>
          </p:nvPr>
        </p:nvSpPr>
        <p:spPr/>
        <p:txBody>
          <a:bodyPr/>
          <a:lstStyle/>
          <a:p>
            <a:fld id="{003FD6A9-C63E-4292-8B38-09393977ADA8}" type="slidenum">
              <a:rPr lang="en-US" smtClean="0"/>
              <a:t>5</a:t>
            </a:fld>
            <a:endParaRPr lang="en-US"/>
          </a:p>
        </p:txBody>
      </p:sp>
    </p:spTree>
    <p:extLst>
      <p:ext uri="{BB962C8B-B14F-4D97-AF65-F5344CB8AC3E}">
        <p14:creationId xmlns:p14="http://schemas.microsoft.com/office/powerpoint/2010/main" val="1140844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USPSTF and ACS recommendations are the same. :The USPSTF recommends screening for colorectal cancer starting at age 50 years and continuing until age 75 years.</a:t>
            </a:r>
          </a:p>
          <a:p>
            <a:endParaRPr lang="en-US" dirty="0"/>
          </a:p>
          <a:p>
            <a:r>
              <a:rPr lang="en-US" dirty="0"/>
              <a:t> The decision to screen for colorectal cancer in adults aged 76 to 85 years should be an individual one, taking into account the patient’s overall health and prior screening history.</a:t>
            </a:r>
          </a:p>
          <a:p>
            <a:r>
              <a:rPr lang="en-US" dirty="0"/>
              <a:t>Adults in this age group who have never been screened for colorectal cancer are more likely to benefit.</a:t>
            </a:r>
          </a:p>
          <a:p>
            <a:r>
              <a:rPr lang="en-US" dirty="0"/>
              <a:t>Screening would be most appropriate among adults who 1) are healthy enough to undergo treatment if colorectal cancer is detected and 2) do not have comorbid conditions that would significantly limit their life expectancy.</a:t>
            </a:r>
          </a:p>
        </p:txBody>
      </p:sp>
      <p:sp>
        <p:nvSpPr>
          <p:cNvPr id="4" name="Slide Number Placeholder 3"/>
          <p:cNvSpPr>
            <a:spLocks noGrp="1"/>
          </p:cNvSpPr>
          <p:nvPr>
            <p:ph type="sldNum" sz="quarter" idx="10"/>
          </p:nvPr>
        </p:nvSpPr>
        <p:spPr/>
        <p:txBody>
          <a:bodyPr/>
          <a:lstStyle/>
          <a:p>
            <a:fld id="{003FD6A9-C63E-4292-8B38-09393977ADA8}" type="slidenum">
              <a:rPr lang="en-US" smtClean="0"/>
              <a:t>6</a:t>
            </a:fld>
            <a:endParaRPr lang="en-US"/>
          </a:p>
        </p:txBody>
      </p:sp>
    </p:spTree>
    <p:extLst>
      <p:ext uri="{BB962C8B-B14F-4D97-AF65-F5344CB8AC3E}">
        <p14:creationId xmlns:p14="http://schemas.microsoft.com/office/powerpoint/2010/main" val="355940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3FD6A9-C63E-4292-8B38-09393977ADA8}" type="slidenum">
              <a:rPr lang="en-US" smtClean="0"/>
              <a:t>7</a:t>
            </a:fld>
            <a:endParaRPr lang="en-US"/>
          </a:p>
        </p:txBody>
      </p:sp>
    </p:spTree>
    <p:extLst>
      <p:ext uri="{BB962C8B-B14F-4D97-AF65-F5344CB8AC3E}">
        <p14:creationId xmlns:p14="http://schemas.microsoft.com/office/powerpoint/2010/main" val="147311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-USPSTF</a:t>
            </a:r>
            <a:r>
              <a:rPr lang="en-US" baseline="0" dirty="0"/>
              <a:t> draft recommendation </a:t>
            </a:r>
            <a:br>
              <a:rPr lang="en-US" baseline="0" dirty="0"/>
            </a:br>
            <a:r>
              <a:rPr lang="en-US" baseline="0" dirty="0"/>
              <a:t>ACS recommendation same </a:t>
            </a:r>
          </a:p>
          <a:p>
            <a:r>
              <a:rPr lang="en-US" dirty="0"/>
              <a:t>Research has not yet proven that the potential benefits of testing outweigh the harms of testing and treatment.</a:t>
            </a:r>
          </a:p>
          <a:p>
            <a:r>
              <a:rPr lang="en-US" dirty="0"/>
              <a:t>We believe that men should not be tested without first learning about what we know and don’t know about the risks and possible benefits of testing and treatment</a:t>
            </a:r>
          </a:p>
          <a:p>
            <a:endParaRPr lang="en-US" dirty="0"/>
          </a:p>
          <a:p>
            <a:r>
              <a:rPr lang="en-US" dirty="0"/>
              <a:t>Most concerned about aggressive, over-treatment.  We have a hard time distinguishing between aggressive and non-aggressive disease</a:t>
            </a:r>
          </a:p>
          <a:p>
            <a:endParaRPr lang="en-US" dirty="0"/>
          </a:p>
        </p:txBody>
      </p:sp>
      <p:sp>
        <p:nvSpPr>
          <p:cNvPr id="4" name="Slide Number Placeholder 3"/>
          <p:cNvSpPr>
            <a:spLocks noGrp="1"/>
          </p:cNvSpPr>
          <p:nvPr>
            <p:ph type="sldNum" sz="quarter" idx="10"/>
          </p:nvPr>
        </p:nvSpPr>
        <p:spPr/>
        <p:txBody>
          <a:bodyPr/>
          <a:lstStyle/>
          <a:p>
            <a:fld id="{003FD6A9-C63E-4292-8B38-09393977ADA8}" type="slidenum">
              <a:rPr lang="en-US" smtClean="0"/>
              <a:t>8</a:t>
            </a:fld>
            <a:endParaRPr lang="en-US"/>
          </a:p>
        </p:txBody>
      </p:sp>
    </p:spTree>
    <p:extLst>
      <p:ext uri="{BB962C8B-B14F-4D97-AF65-F5344CB8AC3E}">
        <p14:creationId xmlns:p14="http://schemas.microsoft.com/office/powerpoint/2010/main" val="3082619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69592B-A00B-40C2-AE09-5F5E94FD420B}"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96B33-8F7C-4F0F-A206-7F1E857C045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88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9592B-A00B-40C2-AE09-5F5E94FD420B}"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289400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9592B-A00B-40C2-AE09-5F5E94FD420B}"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10445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9592B-A00B-40C2-AE09-5F5E94FD420B}"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216890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69592B-A00B-40C2-AE09-5F5E94FD420B}"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96B33-8F7C-4F0F-A206-7F1E857C045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93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69592B-A00B-40C2-AE09-5F5E94FD420B}"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30636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69592B-A00B-40C2-AE09-5F5E94FD420B}" type="datetimeFigureOut">
              <a:rPr lang="en-US" smtClean="0"/>
              <a:t>5/15/2017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1009787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69592B-A00B-40C2-AE09-5F5E94FD420B}" type="datetimeFigureOut">
              <a:rPr lang="en-US" smtClean="0"/>
              <a:t>5/15/2017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3110070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669592B-A00B-40C2-AE09-5F5E94FD420B}" type="datetimeFigureOut">
              <a:rPr lang="en-US" smtClean="0"/>
              <a:t>5/15/2017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263533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69592B-A00B-40C2-AE09-5F5E94FD420B}" type="datetimeFigureOut">
              <a:rPr lang="en-US" smtClean="0"/>
              <a:t>5/15/2017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996B33-8F7C-4F0F-A206-7F1E857C0457}" type="slidenum">
              <a:rPr lang="en-US" smtClean="0"/>
              <a:t>‹#›</a:t>
            </a:fld>
            <a:endParaRPr lang="en-US"/>
          </a:p>
        </p:txBody>
      </p:sp>
    </p:spTree>
    <p:extLst>
      <p:ext uri="{BB962C8B-B14F-4D97-AF65-F5344CB8AC3E}">
        <p14:creationId xmlns:p14="http://schemas.microsoft.com/office/powerpoint/2010/main" val="3936292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69592B-A00B-40C2-AE09-5F5E94FD420B}"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96B33-8F7C-4F0F-A206-7F1E857C0457}" type="slidenum">
              <a:rPr lang="en-US" smtClean="0"/>
              <a:t>‹#›</a:t>
            </a:fld>
            <a:endParaRPr lang="en-US"/>
          </a:p>
        </p:txBody>
      </p:sp>
    </p:spTree>
    <p:extLst>
      <p:ext uri="{BB962C8B-B14F-4D97-AF65-F5344CB8AC3E}">
        <p14:creationId xmlns:p14="http://schemas.microsoft.com/office/powerpoint/2010/main" val="2857219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669592B-A00B-40C2-AE09-5F5E94FD420B}" type="datetimeFigureOut">
              <a:rPr lang="en-US" smtClean="0"/>
              <a:t>5/15/2017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1996B33-8F7C-4F0F-A206-7F1E857C045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391679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Cancer Screening Guidelines </a:t>
            </a:r>
          </a:p>
        </p:txBody>
      </p:sp>
      <p:sp>
        <p:nvSpPr>
          <p:cNvPr id="3" name="Subtitle 2"/>
          <p:cNvSpPr>
            <a:spLocks noGrp="1"/>
          </p:cNvSpPr>
          <p:nvPr>
            <p:ph type="subTitle" idx="1"/>
          </p:nvPr>
        </p:nvSpPr>
        <p:spPr/>
        <p:txBody>
          <a:bodyPr/>
          <a:lstStyle/>
          <a:p>
            <a:r>
              <a:rPr lang="en-US" dirty="0"/>
              <a:t>Courtney Buys</a:t>
            </a:r>
          </a:p>
          <a:p>
            <a:r>
              <a:rPr lang="en-US" dirty="0"/>
              <a:t>Montana Cancer Coalition Spring Meeting 2017</a:t>
            </a:r>
          </a:p>
        </p:txBody>
      </p:sp>
      <p:pic>
        <p:nvPicPr>
          <p:cNvPr id="4" name="Picture 3"/>
          <p:cNvPicPr>
            <a:picLocks noChangeAspect="1"/>
          </p:cNvPicPr>
          <p:nvPr/>
        </p:nvPicPr>
        <p:blipFill>
          <a:blip r:embed="rId3"/>
          <a:stretch>
            <a:fillRect/>
          </a:stretch>
        </p:blipFill>
        <p:spPr>
          <a:xfrm>
            <a:off x="143691" y="285879"/>
            <a:ext cx="7075981" cy="711648"/>
          </a:xfrm>
          <a:prstGeom prst="rect">
            <a:avLst/>
          </a:prstGeom>
        </p:spPr>
      </p:pic>
    </p:spTree>
    <p:extLst>
      <p:ext uri="{BB962C8B-B14F-4D97-AF65-F5344CB8AC3E}">
        <p14:creationId xmlns:p14="http://schemas.microsoft.com/office/powerpoint/2010/main" val="203195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Cancer Burden in Montana</a:t>
            </a:r>
          </a:p>
        </p:txBody>
      </p:sp>
      <p:sp>
        <p:nvSpPr>
          <p:cNvPr id="3" name="Content Placeholder 2"/>
          <p:cNvSpPr>
            <a:spLocks noGrp="1"/>
          </p:cNvSpPr>
          <p:nvPr>
            <p:ph idx="1"/>
          </p:nvPr>
        </p:nvSpPr>
        <p:spPr/>
        <p:txBody>
          <a:bodyPr>
            <a:normAutofit fontScale="40000" lnSpcReduction="20000"/>
          </a:bodyPr>
          <a:lstStyle/>
          <a:p>
            <a:pPr>
              <a:buFont typeface="Arial" panose="020B0604020202020204" pitchFamily="34" charset="0"/>
              <a:buChar char="•"/>
            </a:pPr>
            <a:endParaRPr lang="en-US" sz="5100" dirty="0"/>
          </a:p>
          <a:p>
            <a:pPr>
              <a:buFont typeface="Arial" panose="020B0604020202020204" pitchFamily="34" charset="0"/>
              <a:buChar char="•"/>
            </a:pPr>
            <a:r>
              <a:rPr lang="en-US" sz="5100" dirty="0"/>
              <a:t>5,600 Montanans are diagnosed with cancer yearly</a:t>
            </a:r>
          </a:p>
          <a:p>
            <a:pPr>
              <a:buFont typeface="Arial" panose="020B0604020202020204" pitchFamily="34" charset="0"/>
              <a:buChar char="•"/>
            </a:pPr>
            <a:r>
              <a:rPr lang="en-US" sz="5100" dirty="0"/>
              <a:t>1,900 Montanans die from cancer yearly</a:t>
            </a:r>
          </a:p>
          <a:p>
            <a:pPr>
              <a:buFont typeface="Arial" panose="020B0604020202020204" pitchFamily="34" charset="0"/>
              <a:buChar char="•"/>
            </a:pPr>
            <a:r>
              <a:rPr lang="en-US" sz="5100" dirty="0"/>
              <a:t>53,000 Montanans are cancer survivors</a:t>
            </a:r>
          </a:p>
          <a:p>
            <a:pPr>
              <a:buFont typeface="Arial" panose="020B0604020202020204" pitchFamily="34" charset="0"/>
              <a:buChar char="•"/>
            </a:pPr>
            <a:endParaRPr lang="en-US" sz="5100" dirty="0"/>
          </a:p>
          <a:p>
            <a:pPr>
              <a:buFont typeface="Arial" panose="020B0604020202020204" pitchFamily="34" charset="0"/>
              <a:buChar char="•"/>
            </a:pPr>
            <a:r>
              <a:rPr lang="en-US" sz="5100" dirty="0"/>
              <a:t>Prostate, breast, lung, and colorectal cancer account for 50% of all incident cancers and 48% of cancer deaths in Montana </a:t>
            </a:r>
          </a:p>
          <a:p>
            <a:pPr>
              <a:buFont typeface="Arial" panose="020B0604020202020204" pitchFamily="34" charset="0"/>
              <a:buChar char="•"/>
            </a:pPr>
            <a:endParaRPr lang="en-US" sz="3800" dirty="0"/>
          </a:p>
          <a:p>
            <a:pPr>
              <a:buFont typeface="Arial" panose="020B0604020202020204" pitchFamily="34" charset="0"/>
              <a:buChar char="•"/>
            </a:pPr>
            <a:endParaRPr lang="en-US" sz="3800"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201168" lvl="1" indent="0">
              <a:buNone/>
            </a:pPr>
            <a:r>
              <a:rPr lang="en-US" dirty="0"/>
              <a:t>										</a:t>
            </a:r>
          </a:p>
        </p:txBody>
      </p:sp>
      <p:sp>
        <p:nvSpPr>
          <p:cNvPr id="4" name="TextBox 3"/>
          <p:cNvSpPr txBox="1"/>
          <p:nvPr/>
        </p:nvSpPr>
        <p:spPr>
          <a:xfrm>
            <a:off x="0" y="5654302"/>
            <a:ext cx="8569234" cy="646331"/>
          </a:xfrm>
          <a:prstGeom prst="rect">
            <a:avLst/>
          </a:prstGeom>
          <a:noFill/>
        </p:spPr>
        <p:txBody>
          <a:bodyPr wrap="square" rtlCol="0">
            <a:spAutoFit/>
          </a:bodyPr>
          <a:lstStyle/>
          <a:p>
            <a:r>
              <a:rPr lang="en-US" dirty="0">
                <a:solidFill>
                  <a:schemeClr val="bg1">
                    <a:lumMod val="50000"/>
                  </a:schemeClr>
                </a:solidFill>
              </a:rPr>
              <a:t>Montana Department of Public Health and Human Services, Montana Central Tumor Registry, 2009-2013</a:t>
            </a:r>
          </a:p>
        </p:txBody>
      </p:sp>
      <p:pic>
        <p:nvPicPr>
          <p:cNvPr id="5" name="Picture 4"/>
          <p:cNvPicPr>
            <a:picLocks noChangeAspect="1"/>
          </p:cNvPicPr>
          <p:nvPr/>
        </p:nvPicPr>
        <p:blipFill>
          <a:blip r:embed="rId3"/>
          <a:stretch>
            <a:fillRect/>
          </a:stretch>
        </p:blipFill>
        <p:spPr>
          <a:xfrm>
            <a:off x="10848036" y="5977467"/>
            <a:ext cx="1343964" cy="877113"/>
          </a:xfrm>
          <a:prstGeom prst="rect">
            <a:avLst/>
          </a:prstGeom>
        </p:spPr>
      </p:pic>
    </p:spTree>
    <p:extLst>
      <p:ext uri="{BB962C8B-B14F-4D97-AF65-F5344CB8AC3E}">
        <p14:creationId xmlns:p14="http://schemas.microsoft.com/office/powerpoint/2010/main" val="1945180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Cancer Screening Guidelines </a:t>
            </a:r>
          </a:p>
        </p:txBody>
      </p:sp>
      <p:pic>
        <p:nvPicPr>
          <p:cNvPr id="5" name="Picture 4"/>
          <p:cNvPicPr>
            <a:picLocks noChangeAspect="1"/>
          </p:cNvPicPr>
          <p:nvPr/>
        </p:nvPicPr>
        <p:blipFill>
          <a:blip r:embed="rId3"/>
          <a:stretch>
            <a:fillRect/>
          </a:stretch>
        </p:blipFill>
        <p:spPr>
          <a:xfrm>
            <a:off x="3342648" y="377478"/>
            <a:ext cx="4003026" cy="1249853"/>
          </a:xfrm>
          <a:prstGeom prst="rect">
            <a:avLst/>
          </a:prstGeom>
        </p:spPr>
      </p:pic>
      <p:pic>
        <p:nvPicPr>
          <p:cNvPr id="6" name="Picture 5"/>
          <p:cNvPicPr>
            <a:picLocks noChangeAspect="1"/>
          </p:cNvPicPr>
          <p:nvPr/>
        </p:nvPicPr>
        <p:blipFill>
          <a:blip r:embed="rId4"/>
          <a:stretch>
            <a:fillRect/>
          </a:stretch>
        </p:blipFill>
        <p:spPr>
          <a:xfrm>
            <a:off x="290946" y="368884"/>
            <a:ext cx="2463598" cy="1465993"/>
          </a:xfrm>
          <a:prstGeom prst="rect">
            <a:avLst/>
          </a:prstGeom>
        </p:spPr>
      </p:pic>
      <p:pic>
        <p:nvPicPr>
          <p:cNvPr id="10" name="Picture 9"/>
          <p:cNvPicPr>
            <a:picLocks noChangeAspect="1"/>
          </p:cNvPicPr>
          <p:nvPr/>
        </p:nvPicPr>
        <p:blipFill>
          <a:blip r:embed="rId5"/>
          <a:stretch>
            <a:fillRect/>
          </a:stretch>
        </p:blipFill>
        <p:spPr>
          <a:xfrm>
            <a:off x="2675942" y="4608638"/>
            <a:ext cx="5333656" cy="1191353"/>
          </a:xfrm>
          <a:prstGeom prst="rect">
            <a:avLst/>
          </a:prstGeom>
        </p:spPr>
      </p:pic>
      <p:pic>
        <p:nvPicPr>
          <p:cNvPr id="11" name="Picture 10"/>
          <p:cNvPicPr>
            <a:picLocks noChangeAspect="1"/>
          </p:cNvPicPr>
          <p:nvPr/>
        </p:nvPicPr>
        <p:blipFill>
          <a:blip r:embed="rId6"/>
          <a:stretch>
            <a:fillRect/>
          </a:stretch>
        </p:blipFill>
        <p:spPr>
          <a:xfrm>
            <a:off x="8466339" y="2360129"/>
            <a:ext cx="3495675" cy="1543050"/>
          </a:xfrm>
          <a:prstGeom prst="rect">
            <a:avLst/>
          </a:prstGeom>
        </p:spPr>
      </p:pic>
      <p:pic>
        <p:nvPicPr>
          <p:cNvPr id="12" name="Picture 11"/>
          <p:cNvPicPr>
            <a:picLocks noChangeAspect="1"/>
          </p:cNvPicPr>
          <p:nvPr/>
        </p:nvPicPr>
        <p:blipFill>
          <a:blip r:embed="rId7"/>
          <a:stretch>
            <a:fillRect/>
          </a:stretch>
        </p:blipFill>
        <p:spPr>
          <a:xfrm>
            <a:off x="8720396" y="4549424"/>
            <a:ext cx="2987560" cy="1174720"/>
          </a:xfrm>
          <a:prstGeom prst="rect">
            <a:avLst/>
          </a:prstGeom>
        </p:spPr>
      </p:pic>
      <p:sp>
        <p:nvSpPr>
          <p:cNvPr id="3" name="Text Placeholder 2"/>
          <p:cNvSpPr>
            <a:spLocks noGrp="1"/>
          </p:cNvSpPr>
          <p:nvPr>
            <p:ph type="body" idx="1"/>
          </p:nvPr>
        </p:nvSpPr>
        <p:spPr/>
        <p:txBody>
          <a:bodyPr/>
          <a:lstStyle/>
          <a:p>
            <a:endParaRPr lang="en-US" dirty="0"/>
          </a:p>
        </p:txBody>
      </p:sp>
      <p:pic>
        <p:nvPicPr>
          <p:cNvPr id="4" name="Picture 3"/>
          <p:cNvPicPr>
            <a:picLocks noChangeAspect="1"/>
          </p:cNvPicPr>
          <p:nvPr/>
        </p:nvPicPr>
        <p:blipFill>
          <a:blip r:embed="rId8"/>
          <a:stretch>
            <a:fillRect/>
          </a:stretch>
        </p:blipFill>
        <p:spPr>
          <a:xfrm>
            <a:off x="10850764" y="5986196"/>
            <a:ext cx="1341236" cy="871804"/>
          </a:xfrm>
          <a:prstGeom prst="rect">
            <a:avLst/>
          </a:prstGeom>
        </p:spPr>
      </p:pic>
      <p:pic>
        <p:nvPicPr>
          <p:cNvPr id="7" name="Picture 6"/>
          <p:cNvPicPr>
            <a:picLocks noChangeAspect="1"/>
          </p:cNvPicPr>
          <p:nvPr/>
        </p:nvPicPr>
        <p:blipFill>
          <a:blip r:embed="rId9"/>
          <a:stretch>
            <a:fillRect/>
          </a:stretch>
        </p:blipFill>
        <p:spPr>
          <a:xfrm>
            <a:off x="8009598" y="317223"/>
            <a:ext cx="1194865" cy="1569313"/>
          </a:xfrm>
          <a:prstGeom prst="rect">
            <a:avLst/>
          </a:prstGeom>
        </p:spPr>
      </p:pic>
      <p:pic>
        <p:nvPicPr>
          <p:cNvPr id="8" name="Picture 7"/>
          <p:cNvPicPr>
            <a:picLocks noChangeAspect="1"/>
          </p:cNvPicPr>
          <p:nvPr/>
        </p:nvPicPr>
        <p:blipFill>
          <a:blip r:embed="rId10"/>
          <a:stretch>
            <a:fillRect/>
          </a:stretch>
        </p:blipFill>
        <p:spPr>
          <a:xfrm>
            <a:off x="9952638" y="358642"/>
            <a:ext cx="1488490" cy="1494444"/>
          </a:xfrm>
          <a:prstGeom prst="rect">
            <a:avLst/>
          </a:prstGeom>
        </p:spPr>
      </p:pic>
      <p:pic>
        <p:nvPicPr>
          <p:cNvPr id="9" name="Picture 8"/>
          <p:cNvPicPr>
            <a:picLocks noChangeAspect="1"/>
          </p:cNvPicPr>
          <p:nvPr/>
        </p:nvPicPr>
        <p:blipFill>
          <a:blip r:embed="rId11"/>
          <a:stretch>
            <a:fillRect/>
          </a:stretch>
        </p:blipFill>
        <p:spPr>
          <a:xfrm>
            <a:off x="124014" y="4656991"/>
            <a:ext cx="2551928" cy="1524474"/>
          </a:xfrm>
          <a:prstGeom prst="rect">
            <a:avLst/>
          </a:prstGeom>
        </p:spPr>
      </p:pic>
    </p:spTree>
    <p:extLst>
      <p:ext uri="{BB962C8B-B14F-4D97-AF65-F5344CB8AC3E}">
        <p14:creationId xmlns:p14="http://schemas.microsoft.com/office/powerpoint/2010/main" val="3850473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Breast Cancer Screening </a:t>
            </a: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b="1" dirty="0"/>
              <a:t>USPSTF Guidelines:</a:t>
            </a:r>
          </a:p>
          <a:p>
            <a:pPr lvl="1">
              <a:buFont typeface="Arial" panose="020B0604020202020204" pitchFamily="34" charset="0"/>
              <a:buChar char="•"/>
            </a:pPr>
            <a:r>
              <a:rPr lang="en-US" dirty="0"/>
              <a:t>Recommends biennial screening mammography for women aged 50 to 74 years</a:t>
            </a:r>
          </a:p>
          <a:p>
            <a:pPr lvl="1">
              <a:buFont typeface="Arial" panose="020B0604020202020204" pitchFamily="34" charset="0"/>
              <a:buChar char="•"/>
            </a:pPr>
            <a:r>
              <a:rPr lang="en-US" dirty="0"/>
              <a:t>USPSTF urges that the decision to start screening mammography in women prior to age 50 years should be an individual one. Women who place a higher value on the potential benefit than the potential harms may choose to begin biennial screening between the ages of 40 and 49 years</a:t>
            </a:r>
          </a:p>
          <a:p>
            <a:pPr lvl="1">
              <a:buFont typeface="Arial" panose="020B0604020202020204" pitchFamily="34" charset="0"/>
              <a:buChar char="•"/>
            </a:pPr>
            <a:r>
              <a:rPr lang="en-US" dirty="0"/>
              <a:t>The USPSTF concludes that the current evidence is insufficient to assess the balance of benefits and harms of screening mammography in women aged 75 years or older</a:t>
            </a:r>
          </a:p>
          <a:p>
            <a:pPr>
              <a:buFont typeface="Arial" panose="020B0604020202020204" pitchFamily="34" charset="0"/>
              <a:buChar char="•"/>
            </a:pPr>
            <a:r>
              <a:rPr lang="en-US" b="1" dirty="0"/>
              <a:t>ACS Guidelines</a:t>
            </a:r>
            <a:r>
              <a:rPr lang="en-US" dirty="0"/>
              <a:t>:</a:t>
            </a:r>
          </a:p>
          <a:p>
            <a:pPr lvl="1">
              <a:buFont typeface="Arial" panose="020B0604020202020204" pitchFamily="34" charset="0"/>
              <a:buChar char="•"/>
            </a:pPr>
            <a:r>
              <a:rPr lang="en-US" dirty="0"/>
              <a:t>Women ages 40-44 should have the choice to start annual breast cancer screening with mammograms (x-rays of the breast)</a:t>
            </a:r>
          </a:p>
          <a:p>
            <a:pPr lvl="1">
              <a:buFont typeface="Arial" panose="020B0604020202020204" pitchFamily="34" charset="0"/>
              <a:buChar char="•"/>
            </a:pPr>
            <a:r>
              <a:rPr lang="en-US" dirty="0"/>
              <a:t>Women ages 45-54 should get mammograms every year</a:t>
            </a:r>
          </a:p>
          <a:p>
            <a:pPr lvl="1">
              <a:buFont typeface="Arial" panose="020B0604020202020204" pitchFamily="34" charset="0"/>
              <a:buChar char="•"/>
            </a:pPr>
            <a:r>
              <a:rPr lang="en-US" dirty="0"/>
              <a:t>Women 55 and older should switch to mammograms every 2 years, or can continue yearly screening</a:t>
            </a:r>
          </a:p>
          <a:p>
            <a:pPr lvl="1">
              <a:buFont typeface="Arial" panose="020B0604020202020204" pitchFamily="34" charset="0"/>
              <a:buChar char="•"/>
            </a:pPr>
            <a:r>
              <a:rPr lang="en-US" dirty="0"/>
              <a:t>Screening should continue as long as a woman is in good health and is expected to live 10 more years or longer</a:t>
            </a:r>
          </a:p>
          <a:p>
            <a:pPr lvl="1">
              <a:buFont typeface="Arial" panose="020B0604020202020204" pitchFamily="34" charset="0"/>
              <a:buChar char="•"/>
            </a:pPr>
            <a:endParaRPr lang="en-US" dirty="0"/>
          </a:p>
        </p:txBody>
      </p:sp>
      <p:pic>
        <p:nvPicPr>
          <p:cNvPr id="4" name="Picture 3"/>
          <p:cNvPicPr>
            <a:picLocks noChangeAspect="1"/>
          </p:cNvPicPr>
          <p:nvPr/>
        </p:nvPicPr>
        <p:blipFill>
          <a:blip r:embed="rId3"/>
          <a:stretch>
            <a:fillRect/>
          </a:stretch>
        </p:blipFill>
        <p:spPr>
          <a:xfrm>
            <a:off x="10850764" y="5986196"/>
            <a:ext cx="1341236" cy="871804"/>
          </a:xfrm>
          <a:prstGeom prst="rect">
            <a:avLst/>
          </a:prstGeom>
        </p:spPr>
      </p:pic>
    </p:spTree>
    <p:extLst>
      <p:ext uri="{BB962C8B-B14F-4D97-AF65-F5344CB8AC3E}">
        <p14:creationId xmlns:p14="http://schemas.microsoft.com/office/powerpoint/2010/main" val="85546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Cervical Cancer Screening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1" dirty="0"/>
              <a:t>USPSTF Guidelines: </a:t>
            </a:r>
          </a:p>
          <a:p>
            <a:pPr lvl="1">
              <a:buFont typeface="Arial" panose="020B0604020202020204" pitchFamily="34" charset="0"/>
              <a:buChar char="•"/>
            </a:pPr>
            <a:r>
              <a:rPr lang="en-US" dirty="0"/>
              <a:t>Recommends screening for cervical cancer in women age 21 to 65 years with cytology (Pap smear) every 3 years or, for women age 30 to 65 years who want to lengthen the screening interval, screening with a combination of cytology and human papillomavirus (HPV) testing every 5 years</a:t>
            </a:r>
          </a:p>
          <a:p>
            <a:pPr>
              <a:buFont typeface="Arial" panose="020B0604020202020204" pitchFamily="34" charset="0"/>
              <a:buChar char="•"/>
            </a:pPr>
            <a:r>
              <a:rPr lang="en-US" b="1" dirty="0"/>
              <a:t>ACS Guidelines:</a:t>
            </a:r>
          </a:p>
          <a:p>
            <a:pPr lvl="1">
              <a:buFont typeface="Arial" panose="020B0604020202020204" pitchFamily="34" charset="0"/>
              <a:buChar char="•"/>
            </a:pPr>
            <a:r>
              <a:rPr lang="en-US" dirty="0"/>
              <a:t>Cervical cancer testing should start at age 21.  Women under 21 should not be tested.</a:t>
            </a:r>
          </a:p>
          <a:p>
            <a:pPr lvl="1">
              <a:buFont typeface="Arial" panose="020B0604020202020204" pitchFamily="34" charset="0"/>
              <a:buChar char="•"/>
            </a:pPr>
            <a:r>
              <a:rPr lang="en-US" dirty="0"/>
              <a:t>Women between the ages of 21-29 should have a Pap test done every 3 years.  HPV testing should not be used on this age group unless it’s needed after an abnormal Pap test result.</a:t>
            </a:r>
          </a:p>
          <a:p>
            <a:pPr lvl="1">
              <a:buFont typeface="Arial" panose="020B0604020202020204" pitchFamily="34" charset="0"/>
              <a:buChar char="•"/>
            </a:pPr>
            <a:r>
              <a:rPr lang="en-US" dirty="0"/>
              <a:t>Women between the ages of 30-65 should have a Pap test plus an HPV test (called co-testing) done every 5 years</a:t>
            </a:r>
          </a:p>
          <a:p>
            <a:pPr marL="201168" lvl="1" indent="0">
              <a:buNone/>
            </a:pPr>
            <a:endParaRPr lang="en-US" b="1" dirty="0"/>
          </a:p>
        </p:txBody>
      </p:sp>
      <p:pic>
        <p:nvPicPr>
          <p:cNvPr id="4" name="Picture 3"/>
          <p:cNvPicPr>
            <a:picLocks noChangeAspect="1"/>
          </p:cNvPicPr>
          <p:nvPr/>
        </p:nvPicPr>
        <p:blipFill>
          <a:blip r:embed="rId3"/>
          <a:stretch>
            <a:fillRect/>
          </a:stretch>
        </p:blipFill>
        <p:spPr>
          <a:xfrm>
            <a:off x="10850764" y="5986196"/>
            <a:ext cx="1341236" cy="871804"/>
          </a:xfrm>
          <a:prstGeom prst="rect">
            <a:avLst/>
          </a:prstGeom>
        </p:spPr>
      </p:pic>
    </p:spTree>
    <p:extLst>
      <p:ext uri="{BB962C8B-B14F-4D97-AF65-F5344CB8AC3E}">
        <p14:creationId xmlns:p14="http://schemas.microsoft.com/office/powerpoint/2010/main" val="2953449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Colorectal Cancer Screening </a:t>
            </a:r>
          </a:p>
        </p:txBody>
      </p:sp>
      <p:sp>
        <p:nvSpPr>
          <p:cNvPr id="3" name="Content Placeholder 2"/>
          <p:cNvSpPr>
            <a:spLocks noGrp="1"/>
          </p:cNvSpPr>
          <p:nvPr>
            <p:ph idx="1"/>
          </p:nvPr>
        </p:nvSpPr>
        <p:spPr/>
        <p:txBody>
          <a:bodyPr/>
          <a:lstStyle/>
          <a:p>
            <a:pPr marL="0" indent="0">
              <a:buNone/>
            </a:pPr>
            <a:endParaRPr lang="en-US" dirty="0"/>
          </a:p>
        </p:txBody>
      </p:sp>
      <p:pic>
        <p:nvPicPr>
          <p:cNvPr id="4" name="Picture 3"/>
          <p:cNvPicPr>
            <a:picLocks noChangeAspect="1"/>
          </p:cNvPicPr>
          <p:nvPr/>
        </p:nvPicPr>
        <p:blipFill>
          <a:blip r:embed="rId3"/>
          <a:stretch>
            <a:fillRect/>
          </a:stretch>
        </p:blipFill>
        <p:spPr>
          <a:xfrm>
            <a:off x="2998719" y="1600552"/>
            <a:ext cx="5268591" cy="4866750"/>
          </a:xfrm>
          <a:prstGeom prst="rect">
            <a:avLst/>
          </a:prstGeom>
        </p:spPr>
      </p:pic>
      <p:pic>
        <p:nvPicPr>
          <p:cNvPr id="5" name="Picture 4"/>
          <p:cNvPicPr>
            <a:picLocks noChangeAspect="1"/>
          </p:cNvPicPr>
          <p:nvPr/>
        </p:nvPicPr>
        <p:blipFill>
          <a:blip r:embed="rId4"/>
          <a:stretch>
            <a:fillRect/>
          </a:stretch>
        </p:blipFill>
        <p:spPr>
          <a:xfrm>
            <a:off x="10850764" y="6008245"/>
            <a:ext cx="1341236" cy="871804"/>
          </a:xfrm>
          <a:prstGeom prst="rect">
            <a:avLst/>
          </a:prstGeom>
        </p:spPr>
      </p:pic>
    </p:spTree>
    <p:extLst>
      <p:ext uri="{BB962C8B-B14F-4D97-AF65-F5344CB8AC3E}">
        <p14:creationId xmlns:p14="http://schemas.microsoft.com/office/powerpoint/2010/main" val="107946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Lung Cancer Screening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b="1" dirty="0"/>
              <a:t>USPSTF Guidelines:</a:t>
            </a:r>
          </a:p>
          <a:p>
            <a:pPr lvl="1">
              <a:buFont typeface="Wingdings" panose="05000000000000000000" pitchFamily="2" charset="2"/>
              <a:buChar char="§"/>
            </a:pPr>
            <a:r>
              <a:rPr lang="en-US" dirty="0"/>
              <a:t> Recommends annual screening for lung cancer with low-dose computed tomography (LDCT) in adults aged 55 to 80 years who:</a:t>
            </a:r>
          </a:p>
          <a:p>
            <a:pPr lvl="2">
              <a:buFont typeface="Wingdings" panose="05000000000000000000" pitchFamily="2" charset="2"/>
              <a:buChar char="§"/>
            </a:pPr>
            <a:r>
              <a:rPr lang="en-US" dirty="0"/>
              <a:t> have a 30 pack-year smoking history and currently smoke or have quit within the past 15 years</a:t>
            </a:r>
          </a:p>
          <a:p>
            <a:pPr lvl="2">
              <a:buFont typeface="Wingdings" panose="05000000000000000000" pitchFamily="2" charset="2"/>
              <a:buChar char="§"/>
            </a:pPr>
            <a:r>
              <a:rPr lang="en-US" dirty="0"/>
              <a:t> Screening should be discontinued once a person has not smoked for 15 years or develops a health problem that substantially limits life expectancy or the ability or willingness to have curative lung surgery</a:t>
            </a:r>
          </a:p>
          <a:p>
            <a:pPr>
              <a:buFont typeface="Wingdings" panose="05000000000000000000" pitchFamily="2" charset="2"/>
              <a:buChar char="§"/>
            </a:pPr>
            <a:r>
              <a:rPr lang="en-US" dirty="0"/>
              <a:t> </a:t>
            </a:r>
            <a:r>
              <a:rPr lang="en-US" b="1" dirty="0"/>
              <a:t>ACS</a:t>
            </a:r>
            <a:r>
              <a:rPr lang="en-US" dirty="0"/>
              <a:t> </a:t>
            </a:r>
            <a:r>
              <a:rPr lang="en-US" b="1" dirty="0"/>
              <a:t>Guidelines:</a:t>
            </a:r>
          </a:p>
          <a:p>
            <a:pPr lvl="1">
              <a:buFont typeface="Wingdings" panose="05000000000000000000" pitchFamily="2" charset="2"/>
              <a:buChar char="§"/>
            </a:pPr>
            <a:r>
              <a:rPr lang="en-US" dirty="0"/>
              <a:t>Screening might be right for you if you are ALL of the following:</a:t>
            </a:r>
          </a:p>
          <a:p>
            <a:pPr lvl="2">
              <a:buFont typeface="Wingdings" panose="05000000000000000000" pitchFamily="2" charset="2"/>
              <a:buChar char="§"/>
            </a:pPr>
            <a:r>
              <a:rPr lang="en-US" dirty="0"/>
              <a:t>55 to 74 years of age</a:t>
            </a:r>
          </a:p>
          <a:p>
            <a:pPr lvl="2">
              <a:buFont typeface="Wingdings" panose="05000000000000000000" pitchFamily="2" charset="2"/>
              <a:buChar char="§"/>
            </a:pPr>
            <a:r>
              <a:rPr lang="en-US" dirty="0"/>
              <a:t>In good health</a:t>
            </a:r>
          </a:p>
          <a:p>
            <a:pPr lvl="2">
              <a:buFont typeface="Wingdings" panose="05000000000000000000" pitchFamily="2" charset="2"/>
              <a:buChar char="§"/>
            </a:pPr>
            <a:r>
              <a:rPr lang="en-US" dirty="0"/>
              <a:t>Have at least a 30 pack-year smoking history AND are either still smoking or have quit smoking within the past 15 years</a:t>
            </a:r>
          </a:p>
          <a:p>
            <a:pPr lvl="2">
              <a:buFont typeface="Wingdings" panose="05000000000000000000" pitchFamily="2" charset="2"/>
              <a:buChar char="§"/>
            </a:pPr>
            <a:r>
              <a:rPr lang="en-US" dirty="0"/>
              <a:t>Screen with annual, low-dose CT (LDCT) scan of the chest</a:t>
            </a:r>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pic>
        <p:nvPicPr>
          <p:cNvPr id="4" name="Picture 3"/>
          <p:cNvPicPr>
            <a:picLocks noChangeAspect="1"/>
          </p:cNvPicPr>
          <p:nvPr/>
        </p:nvPicPr>
        <p:blipFill>
          <a:blip r:embed="rId3"/>
          <a:stretch>
            <a:fillRect/>
          </a:stretch>
        </p:blipFill>
        <p:spPr>
          <a:xfrm>
            <a:off x="10850764" y="5986196"/>
            <a:ext cx="1341236" cy="871804"/>
          </a:xfrm>
          <a:prstGeom prst="rect">
            <a:avLst/>
          </a:prstGeom>
        </p:spPr>
      </p:pic>
    </p:spTree>
    <p:extLst>
      <p:ext uri="{BB962C8B-B14F-4D97-AF65-F5344CB8AC3E}">
        <p14:creationId xmlns:p14="http://schemas.microsoft.com/office/powerpoint/2010/main" val="4267787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Prostate Cancer Screening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a:t>The decision about whether to be screened for prostate cancer should be an individual one. The USPSTF recommends that clinicians inform men ages 55 to 69 years about the potential benefits and harms of prostate-specific antigen (PSA)–based screening for prostate cancer. Screening offers a small potential benefit of reducing the chance of dying of prostate cancer. The USPSTF recommends against PSA-based screening for prostate cancer in men age 70 years and older.</a:t>
            </a:r>
          </a:p>
        </p:txBody>
      </p:sp>
      <p:pic>
        <p:nvPicPr>
          <p:cNvPr id="4" name="Picture 3"/>
          <p:cNvPicPr>
            <a:picLocks noChangeAspect="1"/>
          </p:cNvPicPr>
          <p:nvPr/>
        </p:nvPicPr>
        <p:blipFill>
          <a:blip r:embed="rId3"/>
          <a:stretch>
            <a:fillRect/>
          </a:stretch>
        </p:blipFill>
        <p:spPr>
          <a:xfrm>
            <a:off x="10850764" y="5986196"/>
            <a:ext cx="1341236" cy="871804"/>
          </a:xfrm>
          <a:prstGeom prst="rect">
            <a:avLst/>
          </a:prstGeom>
        </p:spPr>
      </p:pic>
    </p:spTree>
    <p:extLst>
      <p:ext uri="{BB962C8B-B14F-4D97-AF65-F5344CB8AC3E}">
        <p14:creationId xmlns:p14="http://schemas.microsoft.com/office/powerpoint/2010/main" val="2458677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a:t>
            </a:r>
          </a:p>
        </p:txBody>
      </p:sp>
      <p:sp>
        <p:nvSpPr>
          <p:cNvPr id="5" name="Text Placeholder 4"/>
          <p:cNvSpPr>
            <a:spLocks noGrp="1"/>
          </p:cNvSpPr>
          <p:nvPr>
            <p:ph type="body" idx="1"/>
          </p:nvPr>
        </p:nvSpPr>
        <p:spPr/>
        <p:txBody>
          <a:bodyPr/>
          <a:lstStyle/>
          <a:p>
            <a:endParaRPr lang="en-US"/>
          </a:p>
        </p:txBody>
      </p:sp>
      <p:pic>
        <p:nvPicPr>
          <p:cNvPr id="6" name="Picture 5"/>
          <p:cNvPicPr>
            <a:picLocks noChangeAspect="1"/>
          </p:cNvPicPr>
          <p:nvPr/>
        </p:nvPicPr>
        <p:blipFill>
          <a:blip r:embed="rId2"/>
          <a:stretch>
            <a:fillRect/>
          </a:stretch>
        </p:blipFill>
        <p:spPr>
          <a:xfrm>
            <a:off x="10850764" y="5986196"/>
            <a:ext cx="1341236" cy="871804"/>
          </a:xfrm>
          <a:prstGeom prst="rect">
            <a:avLst/>
          </a:prstGeom>
        </p:spPr>
      </p:pic>
    </p:spTree>
    <p:extLst>
      <p:ext uri="{BB962C8B-B14F-4D97-AF65-F5344CB8AC3E}">
        <p14:creationId xmlns:p14="http://schemas.microsoft.com/office/powerpoint/2010/main" val="428845767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466</TotalTime>
  <Words>1200</Words>
  <Application>Microsoft Office PowerPoint</Application>
  <PresentationFormat>Widescreen</PresentationFormat>
  <Paragraphs>85</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Retrospect</vt:lpstr>
      <vt:lpstr>Cancer Screening Guidelines </vt:lpstr>
      <vt:lpstr>Cancer Burden in Montana</vt:lpstr>
      <vt:lpstr>Cancer Screening Guidelines </vt:lpstr>
      <vt:lpstr>Breast Cancer Screening </vt:lpstr>
      <vt:lpstr>Cervical Cancer Screening </vt:lpstr>
      <vt:lpstr>Colorectal Cancer Screening </vt:lpstr>
      <vt:lpstr>Lung Cancer Screening </vt:lpstr>
      <vt:lpstr>Prostate Cancer Screening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Screening Guidelines</dc:title>
  <dc:creator>Courtney Buys</dc:creator>
  <cp:lastModifiedBy>Nicole Campbell</cp:lastModifiedBy>
  <cp:revision>26</cp:revision>
  <dcterms:created xsi:type="dcterms:W3CDTF">2017-05-10T14:58:30Z</dcterms:created>
  <dcterms:modified xsi:type="dcterms:W3CDTF">2017-05-15T22:01:44Z</dcterms:modified>
</cp:coreProperties>
</file>